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9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91" r:id="rId12"/>
    <p:sldId id="265" r:id="rId13"/>
    <p:sldId id="292" r:id="rId14"/>
    <p:sldId id="266" r:id="rId15"/>
    <p:sldId id="267" r:id="rId16"/>
    <p:sldId id="286" r:id="rId17"/>
    <p:sldId id="293" r:id="rId18"/>
    <p:sldId id="294" r:id="rId19"/>
    <p:sldId id="295" r:id="rId20"/>
    <p:sldId id="287" r:id="rId21"/>
    <p:sldId id="288" r:id="rId22"/>
    <p:sldId id="296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643"/>
  </p:normalViewPr>
  <p:slideViewPr>
    <p:cSldViewPr snapToGrid="0" snapToObjects="1">
      <p:cViewPr varScale="1">
        <p:scale>
          <a:sx n="108" d="100"/>
          <a:sy n="108" d="100"/>
        </p:scale>
        <p:origin x="40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AAFB17-5996-6147-9383-75CE73DC29DB}" type="datetimeFigureOut">
              <a:rPr kumimoji="1" lang="zh-CN" altLang="en-US" smtClean="0"/>
              <a:t>2021/6/15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F67F87-E6AF-E147-9203-921FF44105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3360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F67F87-E6AF-E147-9203-921FF441053D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664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8D3D5-905E-DB48-9214-204BA4501FB3}" type="datetimeFigureOut">
              <a:rPr kumimoji="1" lang="zh-CN" altLang="en-US" smtClean="0"/>
              <a:t>2021/6/15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E9E9-3AD9-A245-849B-FBD5ED23E79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6489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8D3D5-905E-DB48-9214-204BA4501FB3}" type="datetimeFigureOut">
              <a:rPr kumimoji="1" lang="zh-CN" altLang="en-US" smtClean="0"/>
              <a:t>2021/6/15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E9E9-3AD9-A245-849B-FBD5ED23E79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9355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8D3D5-905E-DB48-9214-204BA4501FB3}" type="datetimeFigureOut">
              <a:rPr kumimoji="1" lang="zh-CN" altLang="en-US" smtClean="0"/>
              <a:t>2021/6/15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E9E9-3AD9-A245-849B-FBD5ED23E79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3024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8D3D5-905E-DB48-9214-204BA4501FB3}" type="datetimeFigureOut">
              <a:rPr kumimoji="1" lang="zh-CN" altLang="en-US" smtClean="0"/>
              <a:t>2021/6/15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E9E9-3AD9-A245-849B-FBD5ED23E79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6112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8D3D5-905E-DB48-9214-204BA4501FB3}" type="datetimeFigureOut">
              <a:rPr kumimoji="1" lang="zh-CN" altLang="en-US" smtClean="0"/>
              <a:t>2021/6/15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E9E9-3AD9-A245-849B-FBD5ED23E79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5820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8D3D5-905E-DB48-9214-204BA4501FB3}" type="datetimeFigureOut">
              <a:rPr kumimoji="1" lang="zh-CN" altLang="en-US" smtClean="0"/>
              <a:t>2021/6/15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E9E9-3AD9-A245-849B-FBD5ED23E79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408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8D3D5-905E-DB48-9214-204BA4501FB3}" type="datetimeFigureOut">
              <a:rPr kumimoji="1" lang="zh-CN" altLang="en-US" smtClean="0"/>
              <a:t>2021/6/15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E9E9-3AD9-A245-849B-FBD5ED23E79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179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8D3D5-905E-DB48-9214-204BA4501FB3}" type="datetimeFigureOut">
              <a:rPr kumimoji="1" lang="zh-CN" altLang="en-US" smtClean="0"/>
              <a:t>2021/6/15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E9E9-3AD9-A245-849B-FBD5ED23E79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4927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8D3D5-905E-DB48-9214-204BA4501FB3}" type="datetimeFigureOut">
              <a:rPr kumimoji="1" lang="zh-CN" altLang="en-US" smtClean="0"/>
              <a:t>2021/6/15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E9E9-3AD9-A245-849B-FBD5ED23E79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4981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8D3D5-905E-DB48-9214-204BA4501FB3}" type="datetimeFigureOut">
              <a:rPr kumimoji="1" lang="zh-CN" altLang="en-US" smtClean="0"/>
              <a:t>2021/6/15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E9E9-3AD9-A245-849B-FBD5ED23E79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9503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8D3D5-905E-DB48-9214-204BA4501FB3}" type="datetimeFigureOut">
              <a:rPr kumimoji="1" lang="zh-CN" altLang="en-US" smtClean="0"/>
              <a:t>2021/6/15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E9E9-3AD9-A245-849B-FBD5ED23E79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046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28D3D5-905E-DB48-9214-204BA4501FB3}" type="datetimeFigureOut">
              <a:rPr kumimoji="1" lang="zh-CN" altLang="en-US" smtClean="0"/>
              <a:t>2021/6/15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DE9E9-3AD9-A245-849B-FBD5ED23E79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7005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31852747/" TargetMode="External"/><Relationship Id="rId2" Type="http://schemas.openxmlformats.org/officeDocument/2006/relationships/hyperlink" Target="https://github.com/kanjisuo/Dog-vs-Ca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zhuanlan.zhihu.com/p/41423739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98951" y="250145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Adaptive stock trading strategies with deep reinforcement learning methods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1294984"/>
            <a:ext cx="12192000" cy="433215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827646" y="2999397"/>
            <a:ext cx="9858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400" dirty="0" smtClean="0">
                <a:solidFill>
                  <a:schemeClr val="bg1"/>
                </a:solidFill>
              </a:rPr>
              <a:t>Dog</a:t>
            </a:r>
            <a:r>
              <a:rPr kumimoji="1" lang="zh-CN" altLang="en-US" sz="5400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5400" dirty="0" smtClean="0">
                <a:solidFill>
                  <a:schemeClr val="bg1"/>
                </a:solidFill>
              </a:rPr>
              <a:t>vs</a:t>
            </a:r>
            <a:r>
              <a:rPr kumimoji="1" lang="zh-CN" altLang="en-US" sz="5400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5400" dirty="0" smtClean="0">
                <a:solidFill>
                  <a:schemeClr val="bg1"/>
                </a:solidFill>
              </a:rPr>
              <a:t>Cat</a:t>
            </a:r>
            <a:endParaRPr kumimoji="1" lang="zh-CN" altLang="en-US" sz="5400" dirty="0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62"/>
            <a:ext cx="4115036" cy="117262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909806" y="4789999"/>
            <a:ext cx="1970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阚纪锁  胡凯丰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4020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accent5">
                    <a:lumMod val="75000"/>
                  </a:schemeClr>
                </a:solidFill>
              </a:rPr>
              <a:t>VGG</a:t>
            </a:r>
            <a:endParaRPr kumimoji="1"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5" name="直线连接符 4"/>
          <p:cNvCxnSpPr/>
          <p:nvPr/>
        </p:nvCxnSpPr>
        <p:spPr>
          <a:xfrm>
            <a:off x="838200" y="1487488"/>
            <a:ext cx="105156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原理：</a:t>
            </a:r>
            <a:endParaRPr lang="zh-CN" altLang="en-US" dirty="0"/>
          </a:p>
          <a:p>
            <a:r>
              <a:rPr lang="zh-CN" altLang="en-US" sz="2000" b="1" dirty="0" smtClean="0"/>
              <a:t>采用连续的</a:t>
            </a:r>
            <a:r>
              <a:rPr lang="zh-CN" altLang="en-US" sz="2000" b="1" dirty="0"/>
              <a:t>几个</a:t>
            </a:r>
            <a:r>
              <a:rPr lang="en-US" altLang="zh-CN" sz="2000" b="1" dirty="0"/>
              <a:t>3x3</a:t>
            </a:r>
            <a:r>
              <a:rPr lang="zh-CN" altLang="en-US" sz="2000" b="1" dirty="0"/>
              <a:t>的卷积核代替</a:t>
            </a:r>
            <a:r>
              <a:rPr lang="en-US" altLang="zh-CN" sz="2000" b="1" dirty="0" err="1"/>
              <a:t>AlexNet</a:t>
            </a:r>
            <a:r>
              <a:rPr lang="zh-CN" altLang="en-US" sz="2000" b="1" dirty="0"/>
              <a:t>中</a:t>
            </a:r>
            <a:r>
              <a:rPr lang="zh-CN" altLang="en-US" sz="2000" b="1" dirty="0" smtClean="0"/>
              <a:t>的</a:t>
            </a:r>
            <a:endParaRPr lang="en-US" altLang="zh-CN" sz="2000" b="1" dirty="0" smtClean="0"/>
          </a:p>
          <a:p>
            <a:r>
              <a:rPr lang="zh-CN" altLang="en-US" sz="2000" b="1" dirty="0" smtClean="0"/>
              <a:t>较</a:t>
            </a:r>
            <a:r>
              <a:rPr lang="zh-CN" altLang="en-US" sz="2000" b="1" dirty="0"/>
              <a:t>大卷积核（</a:t>
            </a:r>
            <a:r>
              <a:rPr lang="en-US" altLang="zh-CN" sz="2000" b="1" dirty="0"/>
              <a:t>11x11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7x7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5x5</a:t>
            </a:r>
            <a:r>
              <a:rPr lang="zh-CN" altLang="en-US" sz="2000" b="1" dirty="0"/>
              <a:t>）</a:t>
            </a:r>
            <a:r>
              <a:rPr lang="zh-CN" altLang="en-US" sz="2000" dirty="0"/>
              <a:t>。</a:t>
            </a:r>
            <a:r>
              <a:rPr lang="zh-CN" altLang="en-US" sz="2000" dirty="0" smtClean="0"/>
              <a:t>对</a:t>
            </a:r>
            <a:endParaRPr lang="en-US" altLang="zh-CN" sz="2000" dirty="0" smtClean="0"/>
          </a:p>
          <a:p>
            <a:r>
              <a:rPr lang="zh-CN" altLang="en-US" sz="2000" dirty="0" smtClean="0"/>
              <a:t>于</a:t>
            </a:r>
            <a:r>
              <a:rPr lang="zh-CN" altLang="en-US" sz="2000" dirty="0"/>
              <a:t>给定的感受野（与输出有关的输入</a:t>
            </a:r>
            <a:r>
              <a:rPr lang="zh-CN" altLang="en-US" sz="2000" dirty="0" smtClean="0"/>
              <a:t>图</a:t>
            </a:r>
            <a:endParaRPr lang="en-US" altLang="zh-CN" sz="2000" dirty="0" smtClean="0"/>
          </a:p>
          <a:p>
            <a:r>
              <a:rPr lang="zh-CN" altLang="en-US" sz="2000" dirty="0" smtClean="0"/>
              <a:t>片</a:t>
            </a:r>
            <a:r>
              <a:rPr lang="zh-CN" altLang="en-US" sz="2000" dirty="0"/>
              <a:t>的局部大小），采用堆积的小卷积</a:t>
            </a:r>
            <a:r>
              <a:rPr lang="zh-CN" altLang="en-US" sz="2000" dirty="0" smtClean="0"/>
              <a:t>核</a:t>
            </a:r>
            <a:endParaRPr lang="en-US" altLang="zh-CN" sz="2000" dirty="0" smtClean="0"/>
          </a:p>
          <a:p>
            <a:r>
              <a:rPr lang="zh-CN" altLang="en-US" sz="2000" dirty="0" smtClean="0"/>
              <a:t>是</a:t>
            </a:r>
            <a:r>
              <a:rPr lang="zh-CN" altLang="en-US" sz="2000" dirty="0"/>
              <a:t>优于采用大的卷积核，因为多层非</a:t>
            </a:r>
            <a:r>
              <a:rPr lang="zh-CN" altLang="en-US" sz="2000" dirty="0" smtClean="0"/>
              <a:t>线</a:t>
            </a:r>
            <a:endParaRPr lang="en-US" altLang="zh-CN" sz="2000" dirty="0" smtClean="0"/>
          </a:p>
          <a:p>
            <a:r>
              <a:rPr lang="zh-CN" altLang="en-US" sz="2000" dirty="0" smtClean="0"/>
              <a:t>性</a:t>
            </a:r>
            <a:r>
              <a:rPr lang="zh-CN" altLang="en-US" sz="2000" dirty="0"/>
              <a:t>层可以增加网络深度来保证学习更</a:t>
            </a:r>
            <a:r>
              <a:rPr lang="zh-CN" altLang="en-US" sz="2000" dirty="0" smtClean="0"/>
              <a:t>复</a:t>
            </a:r>
            <a:endParaRPr lang="en-US" altLang="zh-CN" sz="2000" dirty="0" smtClean="0"/>
          </a:p>
          <a:p>
            <a:r>
              <a:rPr lang="zh-CN" altLang="en-US" sz="2000" dirty="0" smtClean="0"/>
              <a:t>杂</a:t>
            </a:r>
            <a:r>
              <a:rPr lang="zh-CN" altLang="en-US" sz="2000" dirty="0"/>
              <a:t>的模式，而且代价还比较小（参数</a:t>
            </a:r>
            <a:r>
              <a:rPr lang="zh-CN" altLang="en-US" sz="2000" dirty="0" smtClean="0"/>
              <a:t>更</a:t>
            </a:r>
            <a:endParaRPr lang="en-US" altLang="zh-CN" sz="2000" dirty="0" smtClean="0"/>
          </a:p>
          <a:p>
            <a:r>
              <a:rPr lang="zh-CN" altLang="en-US" sz="2000" dirty="0" smtClean="0"/>
              <a:t>少</a:t>
            </a:r>
            <a:r>
              <a:rPr lang="zh-CN" altLang="en-US" sz="2000" dirty="0"/>
              <a:t>）。</a:t>
            </a:r>
          </a:p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975" y="2049462"/>
            <a:ext cx="59690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56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accent5">
                    <a:lumMod val="75000"/>
                  </a:schemeClr>
                </a:solidFill>
              </a:rPr>
              <a:t>VGG</a:t>
            </a:r>
            <a:endParaRPr kumimoji="1"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5" name="直线连接符 4"/>
          <p:cNvCxnSpPr/>
          <p:nvPr/>
        </p:nvCxnSpPr>
        <p:spPr>
          <a:xfrm>
            <a:off x="838200" y="1487488"/>
            <a:ext cx="105156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 smtClean="0"/>
              <a:t>2</a:t>
            </a:r>
            <a:r>
              <a:rPr kumimoji="1" lang="zh-CN" altLang="en-US" sz="2400" dirty="0" smtClean="0"/>
              <a:t>个</a:t>
            </a:r>
            <a:r>
              <a:rPr kumimoji="1" lang="en-US" altLang="zh-CN" sz="2400" dirty="0" smtClean="0"/>
              <a:t>3x3</a:t>
            </a:r>
            <a:r>
              <a:rPr kumimoji="1" lang="zh-CN" altLang="en-US" sz="2400" dirty="0" smtClean="0"/>
              <a:t>的卷积核替代</a:t>
            </a:r>
            <a:r>
              <a:rPr kumimoji="1" lang="en-US" altLang="zh-CN" sz="2400" dirty="0" smtClean="0"/>
              <a:t>5x5</a:t>
            </a:r>
            <a:r>
              <a:rPr kumimoji="1" lang="zh-CN" altLang="en-US" sz="2400" dirty="0" smtClean="0"/>
              <a:t>的卷积核</a:t>
            </a:r>
            <a:endParaRPr kumimoji="1" lang="zh-CN" altLang="en-US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975" y="2049462"/>
            <a:ext cx="5969000" cy="3505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25" y="2376488"/>
            <a:ext cx="4826171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93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>
                <a:solidFill>
                  <a:schemeClr val="accent5">
                    <a:lumMod val="75000"/>
                  </a:schemeClr>
                </a:solidFill>
              </a:rPr>
              <a:t>ResNet</a:t>
            </a:r>
            <a:endParaRPr kumimoji="1"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5" name="直线连接符 4"/>
          <p:cNvCxnSpPr/>
          <p:nvPr/>
        </p:nvCxnSpPr>
        <p:spPr>
          <a:xfrm>
            <a:off x="838200" y="1487488"/>
            <a:ext cx="105156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8047" y="1690688"/>
            <a:ext cx="999590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>
                <a:solidFill>
                  <a:schemeClr val="accent5">
                    <a:lumMod val="75000"/>
                  </a:schemeClr>
                </a:solidFill>
              </a:rPr>
              <a:t>ResNet</a:t>
            </a:r>
            <a:endParaRPr kumimoji="1"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5" name="直线连接符 4"/>
          <p:cNvCxnSpPr/>
          <p:nvPr/>
        </p:nvCxnSpPr>
        <p:spPr>
          <a:xfrm>
            <a:off x="838200" y="1487488"/>
            <a:ext cx="105156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Residual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Block</a:t>
            </a:r>
          </a:p>
          <a:p>
            <a:r>
              <a:rPr kumimoji="1" lang="en-US" altLang="zh-CN" dirty="0" smtClean="0"/>
              <a:t>Shortcut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75" y="2019300"/>
            <a:ext cx="6244038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6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网络架构实现</a:t>
            </a:r>
            <a:r>
              <a:rPr kumimoji="1" lang="en-US" altLang="zh-CN" dirty="0" smtClean="0">
                <a:solidFill>
                  <a:schemeClr val="accent5">
                    <a:lumMod val="75000"/>
                  </a:schemeClr>
                </a:solidFill>
              </a:rPr>
              <a:t>-</a:t>
            </a:r>
            <a:r>
              <a:rPr kumimoji="1"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代码</a:t>
            </a:r>
            <a:endParaRPr kumimoji="1"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5" name="直线连接符 4"/>
          <p:cNvCxnSpPr/>
          <p:nvPr/>
        </p:nvCxnSpPr>
        <p:spPr>
          <a:xfrm>
            <a:off x="838200" y="1487488"/>
            <a:ext cx="105156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GitHub</a:t>
            </a:r>
            <a:r>
              <a:rPr kumimoji="1" lang="zh-CN" altLang="en-US" dirty="0" smtClean="0"/>
              <a:t>：</a:t>
            </a:r>
            <a:r>
              <a:rPr lang="en-US" altLang="zh-CN" dirty="0">
                <a:hlinkClick r:id="rId2"/>
              </a:rPr>
              <a:t>https://</a:t>
            </a:r>
            <a:r>
              <a:rPr lang="en-US" altLang="zh-CN" dirty="0" smtClean="0">
                <a:hlinkClick r:id="rId2"/>
              </a:rPr>
              <a:t>github.com/kanjisuo/Dog-vs-Cat</a:t>
            </a:r>
            <a:endParaRPr lang="en-US" altLang="zh-CN" dirty="0" smtClean="0"/>
          </a:p>
          <a:p>
            <a:r>
              <a:rPr kumimoji="1" lang="zh-CN" altLang="en-US" dirty="0" smtClean="0"/>
              <a:t>参考</a:t>
            </a:r>
            <a:r>
              <a:rPr kumimoji="1" lang="zh-CN" altLang="en-US" dirty="0"/>
              <a:t>博</a:t>
            </a:r>
            <a:r>
              <a:rPr kumimoji="1" lang="zh-CN" altLang="en-US" dirty="0" smtClean="0"/>
              <a:t>客：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Resnet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>
                <a:hlinkClick r:id="rId3"/>
              </a:rPr>
              <a:t>https</a:t>
            </a:r>
            <a:r>
              <a:rPr kumimoji="1" lang="en-US" altLang="zh-CN" dirty="0">
                <a:hlinkClick r:id="rId3"/>
              </a:rPr>
              <a:t>://zhuanlan.zhihu.com/p/31852747</a:t>
            </a:r>
            <a:r>
              <a:rPr kumimoji="1" lang="en-US" altLang="zh-CN" dirty="0" smtClean="0">
                <a:hlinkClick r:id="rId3"/>
              </a:rPr>
              <a:t>/</a:t>
            </a:r>
            <a:endParaRPr kumimoji="1" lang="en-US" altLang="zh-CN" dirty="0" smtClean="0"/>
          </a:p>
          <a:p>
            <a:r>
              <a:rPr kumimoji="1" lang="en-US" altLang="zh-CN" dirty="0" smtClean="0"/>
              <a:t>VGG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>
                <a:hlinkClick r:id="rId4"/>
              </a:rPr>
              <a:t>https</a:t>
            </a:r>
            <a:r>
              <a:rPr kumimoji="1" lang="en-US" altLang="zh-CN" dirty="0">
                <a:hlinkClick r:id="rId4"/>
              </a:rPr>
              <a:t>://</a:t>
            </a:r>
            <a:r>
              <a:rPr kumimoji="1" lang="en-US" altLang="zh-CN" dirty="0" smtClean="0">
                <a:hlinkClick r:id="rId4"/>
              </a:rPr>
              <a:t>zhuanlan.zhihu.com/p/41423739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Alexnet</a:t>
            </a:r>
            <a:r>
              <a:rPr kumimoji="1" lang="zh-CN" altLang="en-US" dirty="0" smtClean="0"/>
              <a:t>：</a:t>
            </a:r>
            <a:r>
              <a:rPr kumimoji="1" lang="en-US" altLang="zh-CN" dirty="0"/>
              <a:t>https://blog.csdn.net/luoluonuoyasuolong/article/details/81750190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26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超参数设置</a:t>
            </a:r>
            <a:endParaRPr kumimoji="1"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5" name="直线连接符 4"/>
          <p:cNvCxnSpPr/>
          <p:nvPr/>
        </p:nvCxnSpPr>
        <p:spPr>
          <a:xfrm>
            <a:off x="838200" y="1487488"/>
            <a:ext cx="105156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79044"/>
            <a:ext cx="10515600" cy="4351338"/>
          </a:xfrm>
        </p:spPr>
        <p:txBody>
          <a:bodyPr/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CN" dirty="0" smtClean="0"/>
              <a:t>Batch_size:6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CN" dirty="0" smtClean="0"/>
              <a:t>Epoch:20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CN" dirty="0" smtClean="0"/>
              <a:t>Lr:0.005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CN" dirty="0" err="1" smtClean="0"/>
              <a:t>Optim:Adam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可能局部最优）</a:t>
            </a:r>
            <a:r>
              <a:rPr kumimoji="1" lang="en-US" altLang="zh-CN" dirty="0" smtClean="0"/>
              <a:t>/SGD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CN" dirty="0" smtClean="0"/>
              <a:t>Lr_decay:0.95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CN" dirty="0" smtClean="0"/>
              <a:t>Weight_decay:0.001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zh-CN" dirty="0" smtClean="0"/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80643"/>
            <a:ext cx="5352381" cy="3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28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6165" y="240041"/>
            <a:ext cx="10515600" cy="1325563"/>
          </a:xfrm>
        </p:spPr>
        <p:txBody>
          <a:bodyPr/>
          <a:lstStyle/>
          <a:p>
            <a:r>
              <a:rPr kumimoji="1" lang="en-US" altLang="zh-CN" dirty="0" err="1" smtClean="0">
                <a:solidFill>
                  <a:schemeClr val="accent5">
                    <a:lumMod val="75000"/>
                  </a:schemeClr>
                </a:solidFill>
              </a:rPr>
              <a:t>CNN_Self</a:t>
            </a:r>
            <a:r>
              <a:rPr kumimoji="1"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结果</a:t>
            </a:r>
            <a:endParaRPr kumimoji="1"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5" name="直线连接符 4"/>
          <p:cNvCxnSpPr/>
          <p:nvPr/>
        </p:nvCxnSpPr>
        <p:spPr>
          <a:xfrm>
            <a:off x="838200" y="1412536"/>
            <a:ext cx="105156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28" y="4387603"/>
            <a:ext cx="3610248" cy="23765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28" y="1565604"/>
            <a:ext cx="3809589" cy="28457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546" y="1646119"/>
            <a:ext cx="3112736" cy="268473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124" y="1615145"/>
            <a:ext cx="3028752" cy="272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7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65927"/>
            <a:ext cx="10515600" cy="1325563"/>
          </a:xfrm>
        </p:spPr>
        <p:txBody>
          <a:bodyPr/>
          <a:lstStyle/>
          <a:p>
            <a:r>
              <a:rPr kumimoji="1" lang="en-US" altLang="zh-CN" dirty="0" err="1" smtClean="0">
                <a:solidFill>
                  <a:schemeClr val="accent5">
                    <a:lumMod val="75000"/>
                  </a:schemeClr>
                </a:solidFill>
              </a:rPr>
              <a:t>AlexNet</a:t>
            </a:r>
            <a:r>
              <a:rPr kumimoji="1"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结果</a:t>
            </a:r>
            <a:endParaRPr kumimoji="1"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5" name="直线连接符 4"/>
          <p:cNvCxnSpPr/>
          <p:nvPr/>
        </p:nvCxnSpPr>
        <p:spPr>
          <a:xfrm>
            <a:off x="838200" y="1288290"/>
            <a:ext cx="105156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795" y="1690688"/>
            <a:ext cx="3263899" cy="29343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684" y="1690687"/>
            <a:ext cx="3402111" cy="293432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57" y="1314324"/>
            <a:ext cx="3833188" cy="279572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56" y="4110046"/>
            <a:ext cx="3804461" cy="258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6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65927"/>
            <a:ext cx="10515600" cy="1325563"/>
          </a:xfrm>
        </p:spPr>
        <p:txBody>
          <a:bodyPr/>
          <a:lstStyle/>
          <a:p>
            <a:r>
              <a:rPr kumimoji="1" lang="en-US" altLang="zh-CN" dirty="0" err="1" smtClean="0">
                <a:solidFill>
                  <a:schemeClr val="accent5">
                    <a:lumMod val="75000"/>
                  </a:schemeClr>
                </a:solidFill>
              </a:rPr>
              <a:t>VGGCustom</a:t>
            </a:r>
            <a:r>
              <a:rPr kumimoji="1"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结果</a:t>
            </a:r>
            <a:r>
              <a:rPr kumimoji="1" lang="en-US" altLang="zh-CN" dirty="0" smtClean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kumimoji="1"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预训练</a:t>
            </a:r>
            <a:r>
              <a:rPr kumimoji="1" lang="en-US" altLang="zh-CN" dirty="0" smtClean="0">
                <a:solidFill>
                  <a:schemeClr val="accent5">
                    <a:lumMod val="75000"/>
                  </a:schemeClr>
                </a:solidFill>
              </a:rPr>
              <a:t>)</a:t>
            </a:r>
            <a:endParaRPr kumimoji="1"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5" name="直线连接符 4"/>
          <p:cNvCxnSpPr/>
          <p:nvPr/>
        </p:nvCxnSpPr>
        <p:spPr>
          <a:xfrm>
            <a:off x="838200" y="1288290"/>
            <a:ext cx="105156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407" y="1402558"/>
            <a:ext cx="3314516" cy="28587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923" y="1491490"/>
            <a:ext cx="3179864" cy="28587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35" y="1402558"/>
            <a:ext cx="4703864" cy="271783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15" y="4120390"/>
            <a:ext cx="4496027" cy="256429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2064" y="4259872"/>
            <a:ext cx="6199342" cy="202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0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65927"/>
            <a:ext cx="10515600" cy="1325563"/>
          </a:xfrm>
        </p:spPr>
        <p:txBody>
          <a:bodyPr/>
          <a:lstStyle/>
          <a:p>
            <a:r>
              <a:rPr kumimoji="1" lang="en-US" altLang="zh-CN" dirty="0" smtClean="0">
                <a:solidFill>
                  <a:schemeClr val="accent5">
                    <a:lumMod val="75000"/>
                  </a:schemeClr>
                </a:solidFill>
              </a:rPr>
              <a:t>ResNet34</a:t>
            </a:r>
            <a:r>
              <a:rPr kumimoji="1"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结果</a:t>
            </a:r>
            <a:endParaRPr kumimoji="1"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5" name="直线连接符 4"/>
          <p:cNvCxnSpPr/>
          <p:nvPr/>
        </p:nvCxnSpPr>
        <p:spPr>
          <a:xfrm>
            <a:off x="838200" y="1288290"/>
            <a:ext cx="105156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171" y="1491490"/>
            <a:ext cx="3524250" cy="3200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986" y="1491490"/>
            <a:ext cx="3524250" cy="3200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91" y="1348174"/>
            <a:ext cx="4161183" cy="3200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88" y="4345375"/>
            <a:ext cx="3728422" cy="253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5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比赛说明</a:t>
            </a:r>
            <a:endParaRPr kumimoji="1"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 err="1" smtClean="0"/>
              <a:t>Kaggle</a:t>
            </a:r>
            <a:r>
              <a:rPr lang="zh-CN" altLang="en-US" dirty="0" smtClean="0"/>
              <a:t>上</a:t>
            </a:r>
            <a:r>
              <a:rPr lang="en-US" altLang="zh-CN" dirty="0" smtClean="0"/>
              <a:t>Dog</a:t>
            </a:r>
            <a:r>
              <a:rPr lang="zh-CN" altLang="en-US" dirty="0" smtClean="0"/>
              <a:t> </a:t>
            </a:r>
            <a:r>
              <a:rPr lang="en-US" altLang="zh-CN" dirty="0" smtClean="0"/>
              <a:t>vs</a:t>
            </a:r>
            <a:r>
              <a:rPr lang="zh-CN" altLang="en-US" dirty="0" smtClean="0"/>
              <a:t> </a:t>
            </a:r>
            <a:r>
              <a:rPr lang="en-US" altLang="zh-CN" dirty="0" smtClean="0"/>
              <a:t>Cat</a:t>
            </a:r>
            <a:r>
              <a:rPr lang="zh-CN" altLang="en-US" dirty="0" smtClean="0"/>
              <a:t>比赛</a:t>
            </a:r>
            <a:endParaRPr lang="en-US" altLang="zh-CN" dirty="0" smtClean="0"/>
          </a:p>
          <a:p>
            <a:pPr lvl="0"/>
            <a:r>
              <a:rPr lang="zh-CN" altLang="en-US" sz="2400" dirty="0" smtClean="0"/>
              <a:t>目标任务：给出猫狗数据，预测属于猫或者狗的标签</a:t>
            </a:r>
            <a:endParaRPr lang="en-US" altLang="zh-CN" sz="2400" dirty="0" smtClean="0"/>
          </a:p>
          <a:p>
            <a:r>
              <a:rPr lang="zh-CN" altLang="en-US" sz="2400" dirty="0" smtClean="0"/>
              <a:t>评估指标：</a:t>
            </a:r>
            <a:endParaRPr lang="en-US" altLang="zh-CN" sz="2400" dirty="0" smtClean="0"/>
          </a:p>
        </p:txBody>
      </p:sp>
      <p:cxnSp>
        <p:nvCxnSpPr>
          <p:cNvPr id="5" name="直线连接符 4"/>
          <p:cNvCxnSpPr/>
          <p:nvPr/>
        </p:nvCxnSpPr>
        <p:spPr>
          <a:xfrm>
            <a:off x="838200" y="1487488"/>
            <a:ext cx="105156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813" y="3576408"/>
            <a:ext cx="4995861" cy="30863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475" y="2813051"/>
            <a:ext cx="5295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41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测试集结果</a:t>
            </a:r>
            <a:endParaRPr kumimoji="1"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5" name="直线连接符 4"/>
          <p:cNvCxnSpPr/>
          <p:nvPr/>
        </p:nvCxnSpPr>
        <p:spPr>
          <a:xfrm>
            <a:off x="838200" y="1487488"/>
            <a:ext cx="105156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19" y="2813051"/>
            <a:ext cx="9904762" cy="1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11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展望</a:t>
            </a:r>
            <a:endParaRPr kumimoji="1"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5" name="直线连接符 4"/>
          <p:cNvCxnSpPr/>
          <p:nvPr/>
        </p:nvCxnSpPr>
        <p:spPr>
          <a:xfrm>
            <a:off x="838200" y="1487488"/>
            <a:ext cx="105156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79044"/>
            <a:ext cx="10515600" cy="4351338"/>
          </a:xfrm>
        </p:spPr>
        <p:txBody>
          <a:bodyPr/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zh-CN" altLang="en-US" dirty="0" smtClean="0"/>
              <a:t>非正方形的卷积核</a:t>
            </a:r>
            <a:endParaRPr kumimoji="1" lang="en-US" altLang="zh-CN" dirty="0" smtClean="0"/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zh-CN" altLang="en-US" dirty="0" smtClean="0"/>
              <a:t>仿射层外接支持向量机、其他浅层分类器</a:t>
            </a:r>
            <a:endParaRPr kumimoji="1" lang="en-US" altLang="zh-CN" dirty="0" smtClean="0"/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zh-CN" altLang="en-US" dirty="0" smtClean="0"/>
              <a:t>多个网络输出结果外接</a:t>
            </a:r>
            <a:r>
              <a:rPr kumimoji="1" lang="en-US" altLang="zh-CN" dirty="0" smtClean="0"/>
              <a:t>stacking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0359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98951" y="250145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Adaptive stock trading strategies with deep reinforcement learning methods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1294984"/>
            <a:ext cx="12192000" cy="433215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827646" y="2999397"/>
            <a:ext cx="9858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400" dirty="0" smtClean="0">
                <a:solidFill>
                  <a:schemeClr val="bg1"/>
                </a:solidFill>
              </a:rPr>
              <a:t>Thanks</a:t>
            </a:r>
            <a:endParaRPr kumimoji="1" lang="zh-CN" altLang="en-US" sz="5400" dirty="0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62"/>
            <a:ext cx="4115036" cy="117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65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数据说明</a:t>
            </a:r>
            <a:endParaRPr kumimoji="1"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z="2400" dirty="0" smtClean="0"/>
              <a:t>训练集：</a:t>
            </a:r>
            <a:r>
              <a:rPr lang="en-US" altLang="zh-CN" sz="2400" dirty="0" smtClean="0"/>
              <a:t>25000</a:t>
            </a:r>
            <a:r>
              <a:rPr lang="zh-CN" altLang="en-US" sz="2400" dirty="0" smtClean="0"/>
              <a:t>张猫狗数据，猫狗各</a:t>
            </a:r>
            <a:r>
              <a:rPr lang="en-US" altLang="zh-CN" sz="2400" dirty="0" smtClean="0"/>
              <a:t>12500</a:t>
            </a:r>
            <a:r>
              <a:rPr lang="zh-CN" altLang="en-US" sz="2400" dirty="0" smtClean="0"/>
              <a:t>张</a:t>
            </a:r>
            <a:endParaRPr lang="en-US" altLang="zh-CN" sz="2400" dirty="0" smtClean="0"/>
          </a:p>
          <a:p>
            <a:pPr lvl="0"/>
            <a:r>
              <a:rPr lang="zh-CN" altLang="en-US" sz="2400" dirty="0" smtClean="0"/>
              <a:t>测试集：</a:t>
            </a:r>
            <a:r>
              <a:rPr lang="en-US" altLang="zh-CN" sz="2400" dirty="0" smtClean="0"/>
              <a:t>12500</a:t>
            </a:r>
            <a:r>
              <a:rPr lang="zh-CN" altLang="en-US" sz="2400" dirty="0" smtClean="0"/>
              <a:t>张猫狗数据，无标签</a:t>
            </a:r>
            <a:endParaRPr lang="en-US" altLang="zh-CN" sz="2400" dirty="0" smtClean="0"/>
          </a:p>
          <a:p>
            <a:pPr lvl="0"/>
            <a:r>
              <a:rPr lang="zh-CN" altLang="en-US" sz="2400" dirty="0" smtClean="0"/>
              <a:t>训练集标签格式：</a:t>
            </a:r>
            <a:r>
              <a:rPr lang="en-US" altLang="zh-CN" sz="2400" dirty="0" smtClean="0"/>
              <a:t>dog1.jpg.   Cat1.jpg</a:t>
            </a:r>
          </a:p>
          <a:p>
            <a:pPr lvl="0"/>
            <a:r>
              <a:rPr lang="zh-CN" altLang="en-US" sz="2400" dirty="0" smtClean="0"/>
              <a:t>数据：</a:t>
            </a:r>
            <a:endParaRPr lang="en-US" altLang="zh-CN" sz="2400" dirty="0" smtClean="0"/>
          </a:p>
          <a:p>
            <a:pPr lvl="0"/>
            <a:endParaRPr lang="zh-CN" altLang="zh-CN" dirty="0"/>
          </a:p>
        </p:txBody>
      </p:sp>
      <p:cxnSp>
        <p:nvCxnSpPr>
          <p:cNvPr id="5" name="直线连接符 4"/>
          <p:cNvCxnSpPr/>
          <p:nvPr/>
        </p:nvCxnSpPr>
        <p:spPr>
          <a:xfrm>
            <a:off x="838200" y="1487488"/>
            <a:ext cx="105156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82" y="3597004"/>
            <a:ext cx="9357835" cy="162283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176" y="5219838"/>
            <a:ext cx="8760302" cy="143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6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数据预处理</a:t>
            </a:r>
            <a:endParaRPr kumimoji="1"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 smtClean="0"/>
              <a:t>数据划分：百分之</a:t>
            </a:r>
            <a:r>
              <a:rPr lang="en-US" altLang="zh-CN" dirty="0" smtClean="0"/>
              <a:t>70</a:t>
            </a:r>
            <a:r>
              <a:rPr lang="zh-CN" altLang="en-US" dirty="0" smtClean="0"/>
              <a:t>训练，百分之</a:t>
            </a:r>
            <a:r>
              <a:rPr lang="en-US" altLang="zh-CN" dirty="0" smtClean="0"/>
              <a:t>30</a:t>
            </a:r>
            <a:r>
              <a:rPr lang="zh-CN" altLang="en-US" dirty="0" smtClean="0"/>
              <a:t>验证</a:t>
            </a:r>
            <a:endParaRPr lang="en-US" altLang="zh-CN" dirty="0"/>
          </a:p>
          <a:p>
            <a:pPr lvl="1"/>
            <a:r>
              <a:rPr lang="zh-CN" altLang="en-US" dirty="0" smtClean="0"/>
              <a:t>验证集数据：裁剪出中心部分的</a:t>
            </a:r>
            <a:r>
              <a:rPr lang="en-US" altLang="zh-CN" dirty="0" smtClean="0"/>
              <a:t>224</a:t>
            </a:r>
            <a:r>
              <a:rPr lang="zh-CN" altLang="en-US" dirty="0" smtClean="0"/>
              <a:t>*</a:t>
            </a:r>
            <a:r>
              <a:rPr lang="en-US" altLang="zh-CN" dirty="0" smtClean="0"/>
              <a:t>224</a:t>
            </a:r>
            <a:r>
              <a:rPr lang="zh-CN" altLang="en-US" dirty="0" smtClean="0"/>
              <a:t>的区域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测试集数据：提取图片</a:t>
            </a:r>
            <a:r>
              <a:rPr lang="en-US" altLang="zh-CN" dirty="0" smtClean="0"/>
              <a:t>id</a:t>
            </a:r>
            <a:r>
              <a:rPr lang="zh-CN" altLang="en-US" dirty="0" smtClean="0"/>
              <a:t>，裁剪中心区域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训练集</a:t>
            </a:r>
            <a:r>
              <a:rPr lang="zh-CN" altLang="en-US" dirty="0"/>
              <a:t>数据</a:t>
            </a:r>
            <a:r>
              <a:rPr lang="zh-CN" altLang="en-US" dirty="0" smtClean="0"/>
              <a:t>增强</a:t>
            </a:r>
            <a:endParaRPr lang="en-US" altLang="zh-CN" dirty="0" smtClean="0"/>
          </a:p>
          <a:p>
            <a:pPr lvl="1"/>
            <a:r>
              <a:rPr lang="zh-CN" altLang="en-US" dirty="0"/>
              <a:t>均值方差</a:t>
            </a:r>
            <a:r>
              <a:rPr lang="en-US" altLang="zh-CN" dirty="0" smtClean="0"/>
              <a:t>Normalize</a:t>
            </a:r>
            <a:endParaRPr lang="en-US" altLang="zh-CN" dirty="0"/>
          </a:p>
          <a:p>
            <a:pPr lvl="1"/>
            <a:r>
              <a:rPr lang="en-US" altLang="zh-CN" dirty="0" err="1" smtClean="0"/>
              <a:t>BatchNorm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加载数据</a:t>
            </a:r>
            <a:endParaRPr lang="en-US" altLang="zh-CN" dirty="0"/>
          </a:p>
          <a:p>
            <a:pPr lvl="1"/>
            <a:endParaRPr lang="en-US" altLang="zh-CN" dirty="0" smtClean="0"/>
          </a:p>
        </p:txBody>
      </p:sp>
      <p:cxnSp>
        <p:nvCxnSpPr>
          <p:cNvPr id="5" name="直线连接符 4"/>
          <p:cNvCxnSpPr/>
          <p:nvPr/>
        </p:nvCxnSpPr>
        <p:spPr>
          <a:xfrm>
            <a:off x="838200" y="1487488"/>
            <a:ext cx="105156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7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数据增强</a:t>
            </a:r>
            <a:endParaRPr kumimoji="1"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5" name="直线连接符 4"/>
          <p:cNvCxnSpPr/>
          <p:nvPr/>
        </p:nvCxnSpPr>
        <p:spPr>
          <a:xfrm>
            <a:off x="838200" y="1487488"/>
            <a:ext cx="105156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训练集数据：</a:t>
            </a:r>
            <a:endParaRPr kumimoji="1" lang="en-US" altLang="zh-CN" dirty="0" smtClean="0"/>
          </a:p>
          <a:p>
            <a:pPr lvl="1"/>
            <a:r>
              <a:rPr kumimoji="1" lang="zh-CN" altLang="en-US" dirty="0"/>
              <a:t>对每个</a:t>
            </a:r>
            <a:r>
              <a:rPr kumimoji="1" lang="en-US" altLang="zh-CN" dirty="0"/>
              <a:t>Batch</a:t>
            </a:r>
            <a:r>
              <a:rPr kumimoji="1" lang="zh-CN" altLang="en-US" dirty="0"/>
              <a:t>的数据，对数据进行随机剪切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对数据进行随机翻转</a:t>
            </a:r>
            <a:endParaRPr kumimoji="1" lang="en-US" altLang="zh-CN" dirty="0"/>
          </a:p>
          <a:p>
            <a:r>
              <a:rPr kumimoji="1" lang="zh-CN" altLang="en-US" dirty="0"/>
              <a:t>目的：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保证</a:t>
            </a:r>
            <a:r>
              <a:rPr kumimoji="1" lang="en-US" altLang="zh-CN" dirty="0"/>
              <a:t>CNN</a:t>
            </a:r>
            <a:r>
              <a:rPr kumimoji="1" lang="zh-CN" altLang="en-US" dirty="0"/>
              <a:t>模型的泛化性</a:t>
            </a:r>
            <a:endParaRPr kumimoji="1" lang="en-US" altLang="zh-CN" dirty="0"/>
          </a:p>
          <a:p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endParaRPr kumimoji="1"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478" y="2431775"/>
            <a:ext cx="4359965" cy="435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71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网络结构</a:t>
            </a:r>
            <a:endParaRPr kumimoji="1"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5" name="直线连接符 4"/>
          <p:cNvCxnSpPr/>
          <p:nvPr/>
        </p:nvCxnSpPr>
        <p:spPr>
          <a:xfrm>
            <a:off x="838200" y="1487488"/>
            <a:ext cx="105156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err="1" smtClean="0"/>
              <a:t>CNN_Self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AlexNet</a:t>
            </a:r>
            <a:r>
              <a:rPr kumimoji="1" lang="zh-CN" altLang="en-US" dirty="0" smtClean="0"/>
              <a:t>（</a:t>
            </a:r>
            <a:r>
              <a:rPr lang="en-US" altLang="zh-CN" dirty="0" smtClean="0"/>
              <a:t>Hinton</a:t>
            </a:r>
            <a:r>
              <a:rPr lang="zh-CN" altLang="en-US" dirty="0"/>
              <a:t>、</a:t>
            </a:r>
            <a:r>
              <a:rPr lang="en-US" altLang="zh-CN" dirty="0" smtClean="0"/>
              <a:t>Alex </a:t>
            </a:r>
            <a:r>
              <a:rPr lang="en-US" altLang="zh-CN" dirty="0" err="1" smtClean="0"/>
              <a:t>Krizhevsky</a:t>
            </a:r>
            <a:r>
              <a:rPr lang="zh-CN" altLang="en-US" dirty="0"/>
              <a:t>）</a:t>
            </a:r>
            <a:endParaRPr kumimoji="1" lang="en-US" altLang="zh-CN" dirty="0" smtClean="0"/>
          </a:p>
          <a:p>
            <a:r>
              <a:rPr kumimoji="1" lang="en-US" altLang="zh-CN" dirty="0" smtClean="0"/>
              <a:t>ResNet34</a:t>
            </a:r>
            <a:r>
              <a:rPr kumimoji="1" lang="zh-CN" altLang="en-US" dirty="0"/>
              <a:t>（何恺</a:t>
            </a:r>
            <a:r>
              <a:rPr kumimoji="1" lang="zh-CN" altLang="en-US" dirty="0" smtClean="0"/>
              <a:t>明）</a:t>
            </a:r>
            <a:endParaRPr kumimoji="1" lang="en-US" altLang="zh-CN" dirty="0" smtClean="0"/>
          </a:p>
          <a:p>
            <a:r>
              <a:rPr kumimoji="1" lang="en-US" altLang="zh-CN" dirty="0" smtClean="0"/>
              <a:t>VGG(</a:t>
            </a:r>
            <a:r>
              <a:rPr lang="en-US" altLang="zh-CN" dirty="0" smtClean="0"/>
              <a:t>Oxford </a:t>
            </a:r>
            <a:r>
              <a:rPr lang="en-US" altLang="zh-CN" dirty="0"/>
              <a:t>Visual Geometry </a:t>
            </a:r>
            <a:r>
              <a:rPr lang="en-US" altLang="zh-CN" dirty="0" smtClean="0"/>
              <a:t>Group)(</a:t>
            </a:r>
            <a:r>
              <a:rPr lang="zh-CN" altLang="en-US" dirty="0" smtClean="0"/>
              <a:t>自定义</a:t>
            </a:r>
            <a:r>
              <a:rPr lang="en-US" altLang="zh-CN" dirty="0" smtClean="0"/>
              <a:t>-</a:t>
            </a:r>
            <a:r>
              <a:rPr lang="zh-CN" altLang="en-US" dirty="0" smtClean="0"/>
              <a:t>预训练）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106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accent5">
                    <a:lumMod val="75000"/>
                  </a:schemeClr>
                </a:solidFill>
              </a:rPr>
              <a:t>CNN</a:t>
            </a:r>
            <a:endParaRPr kumimoji="1"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5" name="直线连接符 4"/>
          <p:cNvCxnSpPr/>
          <p:nvPr/>
        </p:nvCxnSpPr>
        <p:spPr>
          <a:xfrm>
            <a:off x="838200" y="1487488"/>
            <a:ext cx="105156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974851"/>
            <a:ext cx="10515600" cy="4351338"/>
          </a:xfrm>
        </p:spPr>
        <p:txBody>
          <a:bodyPr/>
          <a:lstStyle/>
          <a:p>
            <a:r>
              <a:rPr kumimoji="1" lang="zh-CN" altLang="en-US" dirty="0" smtClean="0"/>
              <a:t>网络结构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102" y="1690688"/>
            <a:ext cx="7603237" cy="502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3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>
                <a:solidFill>
                  <a:schemeClr val="accent5">
                    <a:lumMod val="75000"/>
                  </a:schemeClr>
                </a:solidFill>
              </a:rPr>
              <a:t>AlexNet</a:t>
            </a:r>
            <a:endParaRPr kumimoji="1"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6300" y="2228056"/>
            <a:ext cx="10439400" cy="3632200"/>
          </a:xfrm>
          <a:prstGeom prst="rect">
            <a:avLst/>
          </a:prstGeom>
        </p:spPr>
      </p:pic>
      <p:cxnSp>
        <p:nvCxnSpPr>
          <p:cNvPr id="5" name="直线连接符 4"/>
          <p:cNvCxnSpPr/>
          <p:nvPr/>
        </p:nvCxnSpPr>
        <p:spPr>
          <a:xfrm>
            <a:off x="838200" y="1487488"/>
            <a:ext cx="105156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876300" y="1736473"/>
            <a:ext cx="6625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第二层和第四层用了</a:t>
            </a:r>
            <a:r>
              <a:rPr kumimoji="1" lang="en-US" altLang="zh-CN" dirty="0" err="1" smtClean="0"/>
              <a:t>ReLU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LRN</a:t>
            </a:r>
            <a:r>
              <a:rPr kumimoji="1" lang="zh-CN" altLang="en-US" dirty="0" smtClean="0"/>
              <a:t>，全连接层用了</a:t>
            </a:r>
            <a:r>
              <a:rPr kumimoji="1" lang="en-US" altLang="zh-CN" dirty="0" err="1" smtClean="0"/>
              <a:t>ReLU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Dropout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832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>
                <a:solidFill>
                  <a:schemeClr val="accent5">
                    <a:lumMod val="75000"/>
                  </a:schemeClr>
                </a:solidFill>
              </a:rPr>
              <a:t>AlexNet</a:t>
            </a:r>
            <a:endParaRPr kumimoji="1"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LRN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ReLU</a:t>
            </a:r>
            <a:endParaRPr kumimoji="1" lang="en-US" altLang="zh-CN" dirty="0" smtClean="0"/>
          </a:p>
        </p:txBody>
      </p:sp>
      <p:cxnSp>
        <p:nvCxnSpPr>
          <p:cNvPr id="5" name="直线连接符 4"/>
          <p:cNvCxnSpPr/>
          <p:nvPr/>
        </p:nvCxnSpPr>
        <p:spPr>
          <a:xfrm>
            <a:off x="838200" y="1487488"/>
            <a:ext cx="105156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188" y="1690688"/>
            <a:ext cx="5054600" cy="1651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813" y="3341688"/>
            <a:ext cx="5106987" cy="352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4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</TotalTime>
  <Words>399</Words>
  <Application>Microsoft Office PowerPoint</Application>
  <PresentationFormat>宽屏</PresentationFormat>
  <Paragraphs>80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6" baseType="lpstr">
      <vt:lpstr>DengXian</vt:lpstr>
      <vt:lpstr>DengXian Light</vt:lpstr>
      <vt:lpstr>Arial</vt:lpstr>
      <vt:lpstr>Office 主题</vt:lpstr>
      <vt:lpstr>Adaptive stock trading strategies with deep reinforcement learning methods</vt:lpstr>
      <vt:lpstr>比赛说明</vt:lpstr>
      <vt:lpstr>数据说明</vt:lpstr>
      <vt:lpstr>数据预处理</vt:lpstr>
      <vt:lpstr>数据增强</vt:lpstr>
      <vt:lpstr>网络结构</vt:lpstr>
      <vt:lpstr>CNN</vt:lpstr>
      <vt:lpstr>AlexNet</vt:lpstr>
      <vt:lpstr>AlexNet</vt:lpstr>
      <vt:lpstr>VGG</vt:lpstr>
      <vt:lpstr>VGG</vt:lpstr>
      <vt:lpstr>ResNet</vt:lpstr>
      <vt:lpstr>ResNet</vt:lpstr>
      <vt:lpstr>网络架构实现-代码</vt:lpstr>
      <vt:lpstr>超参数设置</vt:lpstr>
      <vt:lpstr>CNN_Self结果</vt:lpstr>
      <vt:lpstr>AlexNet结果</vt:lpstr>
      <vt:lpstr>VGGCustom结果(预训练)</vt:lpstr>
      <vt:lpstr>ResNet34结果</vt:lpstr>
      <vt:lpstr>测试集结果</vt:lpstr>
      <vt:lpstr>展望</vt:lpstr>
      <vt:lpstr>Adaptive stock trading strategies with deep reinforcement learning methods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Adaptive stock trading strategies with deep reinforcement learning methods</dc:title>
  <dc:creator>Microsoft Office 用户</dc:creator>
  <cp:lastModifiedBy>Khan</cp:lastModifiedBy>
  <cp:revision>48</cp:revision>
  <dcterms:created xsi:type="dcterms:W3CDTF">2020-10-09T02:53:48Z</dcterms:created>
  <dcterms:modified xsi:type="dcterms:W3CDTF">2021-06-15T06:52:07Z</dcterms:modified>
</cp:coreProperties>
</file>